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66" r:id="rId6"/>
    <p:sldId id="268" r:id="rId7"/>
    <p:sldId id="267" r:id="rId8"/>
    <p:sldId id="269" r:id="rId9"/>
    <p:sldId id="270" r:id="rId10"/>
    <p:sldId id="259" r:id="rId11"/>
    <p:sldId id="271" r:id="rId12"/>
    <p:sldId id="264" r:id="rId13"/>
    <p:sldId id="263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2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05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698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470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0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50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286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855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14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02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02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4F9E-CE1C-40D7-9072-F4B4C60CF259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EED8-AE77-4E92-9C51-88467A27BD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789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727450"/>
            <a:ext cx="10515600" cy="313055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ПРОФІЛАКТИКА СУЇЦИДАЛЬНОЇ ПОВЕДІНКИ У ПІДЛІТКІВ </a:t>
            </a:r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БАТЬКІВСЬКИЙ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ВСЕОБУЧ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uk-UA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ttp://svitppt.com.ua/images/27/26456/960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41111" r="5555" b="5370"/>
          <a:stretch/>
        </p:blipFill>
        <p:spPr bwMode="auto">
          <a:xfrm>
            <a:off x="2101850" y="57150"/>
            <a:ext cx="7988300" cy="367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7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65100"/>
            <a:ext cx="10629900" cy="6011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6000" b="1" dirty="0" smtClean="0">
                <a:latin typeface="Bookman Old Style" panose="02050604050505020204" pitchFamily="18" charset="0"/>
              </a:rPr>
              <a:t>4. Почуття провини, сорому, образи,</a:t>
            </a:r>
            <a:endParaRPr lang="en-US" sz="60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sz="6000" b="1" dirty="0" smtClean="0">
                <a:latin typeface="Bookman Old Style" panose="02050604050505020204" pitchFamily="18" charset="0"/>
              </a:rPr>
              <a:t>незадоволеність собою. </a:t>
            </a:r>
            <a:endParaRPr lang="en-US" sz="60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uk-UA" sz="6000" b="1" dirty="0" smtClean="0">
                <a:latin typeface="Bookman Old Style" panose="02050604050505020204" pitchFamily="18" charset="0"/>
              </a:rPr>
              <a:t>5. Страх перед ганьбою, приниженням, глузуванням.</a:t>
            </a:r>
          </a:p>
          <a:p>
            <a:pPr marL="0" indent="0">
              <a:buNone/>
            </a:pPr>
            <a:r>
              <a:rPr lang="uk-UA" sz="6000" b="1" dirty="0" smtClean="0">
                <a:latin typeface="Bookman Old Style" panose="02050604050505020204" pitchFamily="18" charset="0"/>
              </a:rPr>
              <a:t>6. Страх перед покаранням.</a:t>
            </a:r>
          </a:p>
        </p:txBody>
      </p:sp>
      <p:pic>
        <p:nvPicPr>
          <p:cNvPr id="5124" name="Picture 4" descr="Картинки по запросу суїцидальна поведінка підліткі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"/>
          <a:stretch/>
        </p:blipFill>
        <p:spPr bwMode="auto">
          <a:xfrm>
            <a:off x="7327900" y="3067776"/>
            <a:ext cx="4330700" cy="37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099" y="177800"/>
            <a:ext cx="11391901" cy="46656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7</a:t>
            </a:r>
            <a:r>
              <a:rPr lang="ru-RU" b="1" dirty="0" smtClean="0">
                <a:latin typeface="Bookman Old Style" panose="02050604050505020204" pitchFamily="18" charset="0"/>
              </a:rPr>
              <a:t>. </a:t>
            </a:r>
            <a:r>
              <a:rPr lang="uk-UA" b="1" dirty="0" smtClean="0">
                <a:latin typeface="Bookman Old Style" panose="02050604050505020204" pitchFamily="18" charset="0"/>
              </a:rPr>
              <a:t>Любовні невдачі, сексуальні ексцеси, вагітність.</a:t>
            </a:r>
          </a:p>
          <a:p>
            <a:pPr marL="0" indent="0">
              <a:buNone/>
            </a:pPr>
            <a:r>
              <a:rPr lang="uk-UA" b="1" dirty="0" smtClean="0">
                <a:latin typeface="Bookman Old Style" panose="02050604050505020204" pitchFamily="18" charset="0"/>
              </a:rPr>
              <a:t>8. Почуття помсти, погроз, шантажу.</a:t>
            </a:r>
          </a:p>
          <a:p>
            <a:pPr marL="0" indent="0">
              <a:buNone/>
            </a:pPr>
            <a:r>
              <a:rPr lang="uk-UA" b="1" dirty="0" smtClean="0">
                <a:latin typeface="Bookman Old Style" panose="02050604050505020204" pitchFamily="18" charset="0"/>
              </a:rPr>
              <a:t>9. Бажання привернути до себе увагу, викликати </a:t>
            </a:r>
          </a:p>
          <a:p>
            <a:pPr marL="0" indent="0">
              <a:buNone/>
            </a:pPr>
            <a:r>
              <a:rPr lang="uk-UA" b="1" dirty="0">
                <a:latin typeface="Bookman Old Style" panose="02050604050505020204" pitchFamily="18" charset="0"/>
              </a:rPr>
              <a:t> </a:t>
            </a:r>
            <a:r>
              <a:rPr lang="uk-UA" b="1" dirty="0" smtClean="0">
                <a:latin typeface="Bookman Old Style" panose="02050604050505020204" pitchFamily="18" charset="0"/>
              </a:rPr>
              <a:t>   жаль, співчуття.</a:t>
            </a:r>
          </a:p>
          <a:p>
            <a:pPr marL="0" indent="0">
              <a:buNone/>
            </a:pPr>
            <a:r>
              <a:rPr lang="uk-UA" b="1" dirty="0" smtClean="0">
                <a:latin typeface="Bookman Old Style" panose="02050604050505020204" pitchFamily="18" charset="0"/>
              </a:rPr>
              <a:t>10. Співчуття або наслідування приятелів, героїв </a:t>
            </a:r>
          </a:p>
          <a:p>
            <a:pPr marL="0" indent="0">
              <a:buNone/>
            </a:pPr>
            <a:r>
              <a:rPr lang="uk-UA" b="1" dirty="0">
                <a:latin typeface="Bookman Old Style" panose="02050604050505020204" pitchFamily="18" charset="0"/>
              </a:rPr>
              <a:t> </a:t>
            </a:r>
            <a:r>
              <a:rPr lang="uk-UA" b="1" dirty="0" smtClean="0">
                <a:latin typeface="Bookman Old Style" panose="02050604050505020204" pitchFamily="18" charset="0"/>
              </a:rPr>
              <a:t>    книг, кінофільмів («ефект Вертера»).</a:t>
            </a:r>
          </a:p>
          <a:p>
            <a:endParaRPr lang="uk-UA" dirty="0"/>
          </a:p>
        </p:txBody>
      </p:sp>
      <p:pic>
        <p:nvPicPr>
          <p:cNvPr id="10242" name="Picture 2" descr="Картинки по запросу эффект верт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3332956"/>
            <a:ext cx="3698875" cy="27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нерозділене коха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3271043"/>
            <a:ext cx="3968132" cy="27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небажана вагітні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32" y="3351927"/>
            <a:ext cx="2493302" cy="33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3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езентація попередження суїцид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7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попередження суїцид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8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200" y="1650999"/>
            <a:ext cx="11499850" cy="23876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ЖИТТЯ МОЛОДОГО ПОКОЛІННЯ </a:t>
            </a:r>
            <a: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ru-RU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КРИШТАЛЕВА </a:t>
            </a:r>
            <a:r>
              <a:rPr lang="ru-RU" sz="4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ВАЗА, ЯКА В БУДЬ-ЯКИЙ МОМЕНТ МОЖЕ </a:t>
            </a:r>
            <a: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”</a:t>
            </a:r>
            <a:r>
              <a:rPr lang="ru-RU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ЗІРВАТИСЯ</a:t>
            </a:r>
            <a: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”</a:t>
            </a:r>
            <a:r>
              <a:rPr lang="ru-RU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В</a:t>
            </a:r>
            <a: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”</a:t>
            </a:r>
            <a:r>
              <a:rPr lang="ru-RU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БЕЗОДНЮ НЕПОРОЗУМІННЯ</a:t>
            </a:r>
            <a: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”</a:t>
            </a:r>
            <a:r>
              <a:rPr lang="ru-RU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4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ТА </a:t>
            </a:r>
            <a: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”</a:t>
            </a:r>
            <a:r>
              <a:rPr lang="ru-RU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 </a:t>
            </a:r>
            <a:r>
              <a:rPr lang="ru-RU" sz="4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 З Б И Т И С </a:t>
            </a:r>
            <a:r>
              <a:rPr lang="ru-RU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Я…</a:t>
            </a:r>
            <a:r>
              <a:rPr lang="en-US" sz="4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”</a:t>
            </a:r>
            <a:endParaRPr lang="uk-UA" sz="4800" i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Картинки по запросу разбитая хрустальная ваз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6247"/>
            <a:ext cx="4966701" cy="2794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251" y="4015071"/>
            <a:ext cx="3351799" cy="223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Картинки по запросу суїцидальна поведінка підліткі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908421"/>
            <a:ext cx="3303213" cy="231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6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-634999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суїцидальна поведінка підлітків нерозділене коханн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12382"/>
          <a:stretch/>
        </p:blipFill>
        <p:spPr bwMode="auto">
          <a:xfrm>
            <a:off x="1092199" y="0"/>
            <a:ext cx="7556501" cy="68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6375" t="16811" r="17553" b="30496"/>
          <a:stretch/>
        </p:blipFill>
        <p:spPr>
          <a:xfrm>
            <a:off x="7950200" y="-442486"/>
            <a:ext cx="3867149" cy="43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и для презентацій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0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2587625"/>
            <a:ext cx="808355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latin typeface="Bookman Old Style" panose="02050604050505020204" pitchFamily="18" charset="0"/>
              </a:rPr>
              <a:t>Якщо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людина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серйозно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замислила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самогубство</a:t>
            </a:r>
            <a:r>
              <a:rPr lang="ru-RU" b="1" dirty="0">
                <a:latin typeface="Bookman Old Style" panose="02050604050505020204" pitchFamily="18" charset="0"/>
              </a:rPr>
              <a:t>, то </a:t>
            </a:r>
            <a:r>
              <a:rPr lang="ru-RU" b="1" dirty="0" err="1">
                <a:latin typeface="Bookman Old Style" panose="02050604050505020204" pitchFamily="18" charset="0"/>
              </a:rPr>
              <a:t>зазвичай</a:t>
            </a:r>
            <a:r>
              <a:rPr lang="ru-RU" b="1" dirty="0">
                <a:latin typeface="Bookman Old Style" panose="02050604050505020204" pitchFamily="18" charset="0"/>
              </a:rPr>
              <a:t> про </a:t>
            </a:r>
            <a:r>
              <a:rPr lang="ru-RU" b="1" dirty="0" err="1">
                <a:latin typeface="Bookman Old Style" panose="02050604050505020204" pitchFamily="18" charset="0"/>
              </a:rPr>
              <a:t>це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можна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здогадатися</a:t>
            </a:r>
            <a:r>
              <a:rPr lang="ru-RU" b="1" dirty="0">
                <a:latin typeface="Bookman Old Style" panose="02050604050505020204" pitchFamily="18" charset="0"/>
              </a:rPr>
              <a:t> за </a:t>
            </a:r>
            <a:r>
              <a:rPr lang="ru-RU" b="1" dirty="0" err="1">
                <a:latin typeface="Bookman Old Style" panose="02050604050505020204" pitchFamily="18" charset="0"/>
              </a:rPr>
              <a:t>характерними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ознаками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latin typeface="Bookman Old Style" panose="02050604050505020204" pitchFamily="18" charset="0"/>
              </a:rPr>
              <a:t>які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поділяються</a:t>
            </a:r>
            <a:r>
              <a:rPr lang="ru-RU" b="1" dirty="0">
                <a:latin typeface="Bookman Old Style" panose="02050604050505020204" pitchFamily="18" charset="0"/>
              </a:rPr>
              <a:t> на три </a:t>
            </a:r>
            <a:r>
              <a:rPr lang="ru-RU" b="1" dirty="0" err="1">
                <a:latin typeface="Bookman Old Style" panose="02050604050505020204" pitchFamily="18" charset="0"/>
              </a:rPr>
              <a:t>групи</a:t>
            </a:r>
            <a:r>
              <a:rPr lang="ru-RU" b="1" dirty="0">
                <a:latin typeface="Bookman Old Style" panose="02050604050505020204" pitchFamily="18" charset="0"/>
              </a:rPr>
              <a:t>: </a:t>
            </a:r>
            <a:r>
              <a:rPr lang="ru-RU" b="1" dirty="0" err="1">
                <a:latin typeface="Bookman Old Style" panose="02050604050505020204" pitchFamily="18" charset="0"/>
              </a:rPr>
              <a:t>словесні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latin typeface="Bookman Old Style" panose="02050604050505020204" pitchFamily="18" charset="0"/>
              </a:rPr>
              <a:t>поведінкові</a:t>
            </a:r>
            <a:r>
              <a:rPr lang="ru-RU" b="1" dirty="0">
                <a:latin typeface="Bookman Old Style" panose="02050604050505020204" pitchFamily="18" charset="0"/>
              </a:rPr>
              <a:t> й </a:t>
            </a:r>
            <a:r>
              <a:rPr lang="ru-RU" b="1" dirty="0" err="1">
                <a:latin typeface="Bookman Old Style" panose="02050604050505020204" pitchFamily="18" charset="0"/>
              </a:rPr>
              <a:t>ситуаційні</a:t>
            </a:r>
            <a:r>
              <a:rPr lang="ru-RU" b="1" dirty="0">
                <a:latin typeface="Bookman Old Style" panose="02050604050505020204" pitchFamily="18" charset="0"/>
              </a:rPr>
              <a:t>.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50" y="3567905"/>
            <a:ext cx="3181350" cy="3200400"/>
          </a:xfrm>
          <a:prstGeom prst="rect">
            <a:avLst/>
          </a:prstGeom>
        </p:spPr>
      </p:pic>
      <p:pic>
        <p:nvPicPr>
          <p:cNvPr id="15362" name="Picture 2" descr="Картинки по запросу суїци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49" y="796924"/>
            <a:ext cx="31630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6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111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Словесні ознаки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358900"/>
            <a:ext cx="11531600" cy="508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b="1" dirty="0" smtClean="0">
                <a:latin typeface="Bookman Old Style" panose="02050604050505020204" pitchFamily="18" charset="0"/>
              </a:rPr>
              <a:t>Людина</a:t>
            </a:r>
            <a:r>
              <a:rPr lang="ru-RU" b="1" dirty="0">
                <a:latin typeface="Bookman Old Style" panose="02050604050505020204" pitchFamily="18" charset="0"/>
              </a:rPr>
              <a:t>, яка </a:t>
            </a:r>
            <a:r>
              <a:rPr lang="ru-RU" b="1" dirty="0" err="1">
                <a:latin typeface="Bookman Old Style" panose="02050604050505020204" pitchFamily="18" charset="0"/>
              </a:rPr>
              <a:t>готується</a:t>
            </a:r>
            <a:r>
              <a:rPr lang="ru-RU" b="1" dirty="0">
                <a:latin typeface="Bookman Old Style" panose="02050604050505020204" pitchFamily="18" charset="0"/>
              </a:rPr>
              <a:t> до </a:t>
            </a:r>
            <a:r>
              <a:rPr lang="ru-RU" b="1" dirty="0" err="1">
                <a:latin typeface="Bookman Old Style" panose="02050604050505020204" pitchFamily="18" charset="0"/>
              </a:rPr>
              <a:t>самогубства</a:t>
            </a:r>
            <a:r>
              <a:rPr lang="ru-RU" b="1" dirty="0">
                <a:latin typeface="Bookman Old Style" panose="02050604050505020204" pitchFamily="18" charset="0"/>
              </a:rPr>
              <a:t>, часто говорить про </a:t>
            </a:r>
            <a:r>
              <a:rPr lang="ru-RU" b="1" dirty="0" err="1">
                <a:latin typeface="Bookman Old Style" panose="02050604050505020204" pitchFamily="18" charset="0"/>
              </a:rPr>
              <a:t>свій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душевний</a:t>
            </a:r>
            <a:r>
              <a:rPr lang="ru-RU" b="1" dirty="0">
                <a:latin typeface="Bookman Old Style" panose="02050604050505020204" pitchFamily="18" charset="0"/>
              </a:rPr>
              <a:t> стан. Вона </a:t>
            </a:r>
            <a:r>
              <a:rPr lang="ru-RU" b="1" dirty="0" err="1">
                <a:latin typeface="Bookman Old Style" panose="02050604050505020204" pitchFamily="18" charset="0"/>
              </a:rPr>
              <a:t>може</a:t>
            </a:r>
            <a:r>
              <a:rPr lang="ru-RU" b="1" dirty="0">
                <a:latin typeface="Bookman Old Style" panose="02050604050505020204" pitchFamily="18" charset="0"/>
              </a:rPr>
              <a:t>: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1</a:t>
            </a:r>
            <a:r>
              <a:rPr lang="ru-RU" b="1" dirty="0">
                <a:latin typeface="Bookman Old Style" panose="02050604050505020204" pitchFamily="18" charset="0"/>
              </a:rPr>
              <a:t>. Прямо і явно </a:t>
            </a:r>
            <a:r>
              <a:rPr lang="ru-RU" b="1" dirty="0" err="1">
                <a:latin typeface="Bookman Old Style" panose="02050604050505020204" pitchFamily="18" charset="0"/>
              </a:rPr>
              <a:t>говорити</a:t>
            </a:r>
            <a:r>
              <a:rPr lang="ru-RU" b="1" dirty="0">
                <a:latin typeface="Bookman Old Style" panose="02050604050505020204" pitchFamily="18" charset="0"/>
              </a:rPr>
              <a:t> про смерть: «Я </a:t>
            </a:r>
            <a:r>
              <a:rPr lang="ru-RU" b="1" dirty="0" err="1">
                <a:latin typeface="Bookman Old Style" panose="02050604050505020204" pitchFamily="18" charset="0"/>
              </a:rPr>
              <a:t>збираюся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покінчити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із</a:t>
            </a:r>
            <a:r>
              <a:rPr lang="ru-RU" b="1" dirty="0">
                <a:latin typeface="Bookman Old Style" panose="02050604050505020204" pitchFamily="18" charset="0"/>
              </a:rPr>
              <a:t> собою»; «Я не </a:t>
            </a:r>
            <a:r>
              <a:rPr lang="ru-RU" b="1" dirty="0" err="1">
                <a:latin typeface="Bookman Old Style" panose="02050604050505020204" pitchFamily="18" charset="0"/>
              </a:rPr>
              <a:t>можу</a:t>
            </a:r>
            <a:r>
              <a:rPr lang="ru-RU" b="1" dirty="0">
                <a:latin typeface="Bookman Old Style" panose="02050604050505020204" pitchFamily="18" charset="0"/>
              </a:rPr>
              <a:t> так </a:t>
            </a:r>
            <a:r>
              <a:rPr lang="ru-RU" b="1" dirty="0" err="1">
                <a:latin typeface="Bookman Old Style" panose="02050604050505020204" pitchFamily="18" charset="0"/>
              </a:rPr>
              <a:t>далі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жити</a:t>
            </a:r>
            <a:r>
              <a:rPr lang="ru-RU" b="1" dirty="0">
                <a:latin typeface="Bookman Old Style" panose="02050604050505020204" pitchFamily="18" charset="0"/>
              </a:rPr>
              <a:t>».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2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Побічно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натякати</a:t>
            </a:r>
            <a:r>
              <a:rPr lang="ru-RU" b="1" dirty="0">
                <a:latin typeface="Bookman Old Style" panose="02050604050505020204" pitchFamily="18" charset="0"/>
              </a:rPr>
              <a:t> про </a:t>
            </a:r>
            <a:r>
              <a:rPr lang="ru-RU" b="1" dirty="0" err="1">
                <a:latin typeface="Bookman Old Style" panose="02050604050505020204" pitchFamily="18" charset="0"/>
              </a:rPr>
              <a:t>свій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намір</a:t>
            </a:r>
            <a:r>
              <a:rPr lang="ru-RU" b="1" dirty="0">
                <a:latin typeface="Bookman Old Style" panose="02050604050505020204" pitchFamily="18" charset="0"/>
              </a:rPr>
              <a:t>: «Я </a:t>
            </a:r>
            <a:r>
              <a:rPr lang="ru-RU" b="1" dirty="0" err="1">
                <a:latin typeface="Bookman Old Style" panose="02050604050505020204" pitchFamily="18" charset="0"/>
              </a:rPr>
              <a:t>більше</a:t>
            </a:r>
            <a:r>
              <a:rPr lang="ru-RU" b="1" dirty="0">
                <a:latin typeface="Bookman Old Style" panose="02050604050505020204" pitchFamily="18" charset="0"/>
              </a:rPr>
              <a:t> не буду </a:t>
            </a:r>
            <a:r>
              <a:rPr lang="ru-RU" b="1" dirty="0" err="1">
                <a:latin typeface="Bookman Old Style" panose="02050604050505020204" pitchFamily="18" charset="0"/>
              </a:rPr>
              <a:t>ні</a:t>
            </a:r>
            <a:r>
              <a:rPr lang="ru-RU" b="1" dirty="0">
                <a:latin typeface="Bookman Old Style" panose="02050604050505020204" pitchFamily="18" charset="0"/>
              </a:rPr>
              <a:t> для кого проблемою»; «</a:t>
            </a:r>
            <a:r>
              <a:rPr lang="ru-RU" b="1" dirty="0" err="1">
                <a:latin typeface="Bookman Old Style" panose="02050604050505020204" pitchFamily="18" charset="0"/>
              </a:rPr>
              <a:t>Тобі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більше</a:t>
            </a:r>
            <a:r>
              <a:rPr lang="ru-RU" b="1" dirty="0">
                <a:latin typeface="Bookman Old Style" panose="02050604050505020204" pitchFamily="18" charset="0"/>
              </a:rPr>
              <a:t> не </a:t>
            </a:r>
            <a:r>
              <a:rPr lang="ru-RU" b="1" dirty="0" err="1">
                <a:latin typeface="Bookman Old Style" panose="02050604050505020204" pitchFamily="18" charset="0"/>
              </a:rPr>
              <a:t>доведеться</a:t>
            </a:r>
            <a:r>
              <a:rPr lang="ru-RU" b="1" dirty="0">
                <a:latin typeface="Bookman Old Style" panose="02050604050505020204" pitchFamily="18" charset="0"/>
              </a:rPr>
              <a:t> про мене </a:t>
            </a:r>
            <a:r>
              <a:rPr lang="ru-RU" b="1" dirty="0" err="1">
                <a:latin typeface="Bookman Old Style" panose="02050604050505020204" pitchFamily="18" charset="0"/>
              </a:rPr>
              <a:t>хвилюватися</a:t>
            </a:r>
            <a:r>
              <a:rPr lang="ru-RU" b="1" dirty="0">
                <a:latin typeface="Bookman Old Style" panose="02050604050505020204" pitchFamily="18" charset="0"/>
              </a:rPr>
              <a:t>».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3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Багато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жартувати</a:t>
            </a:r>
            <a:r>
              <a:rPr lang="ru-RU" b="1" dirty="0">
                <a:latin typeface="Bookman Old Style" panose="02050604050505020204" pitchFamily="18" charset="0"/>
              </a:rPr>
              <a:t> на тему </a:t>
            </a:r>
            <a:r>
              <a:rPr lang="ru-RU" b="1" dirty="0" err="1">
                <a:latin typeface="Bookman Old Style" panose="02050604050505020204" pitchFamily="18" charset="0"/>
              </a:rPr>
              <a:t>самогубства</a:t>
            </a:r>
            <a:r>
              <a:rPr lang="ru-RU" b="1" dirty="0" smtClean="0">
                <a:latin typeface="Bookman Old Style" panose="02050604050505020204" pitchFamily="18" charset="0"/>
              </a:rPr>
              <a:t>.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4. </a:t>
            </a:r>
            <a:r>
              <a:rPr lang="ru-RU" b="1" dirty="0" err="1">
                <a:latin typeface="Bookman Old Style" panose="02050604050505020204" pitchFamily="18" charset="0"/>
              </a:rPr>
              <a:t>Проявляти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нездорову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зацікавленість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питаннями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смерті</a:t>
            </a:r>
            <a:r>
              <a:rPr lang="ru-RU" b="1" dirty="0">
                <a:latin typeface="Bookman Old Style" panose="02050604050505020204" pitchFamily="18" charset="0"/>
              </a:rPr>
              <a:t>.</a:t>
            </a:r>
            <a:endParaRPr lang="uk-U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9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/>
          <a:lstStyle/>
          <a:p>
            <a:pPr algn="ctr"/>
            <a:r>
              <a:rPr lang="uk-UA" sz="5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Поведінкові ознаки</a:t>
            </a:r>
            <a:r>
              <a:rPr lang="uk-UA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8999"/>
            <a:ext cx="11252200" cy="596900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Роздавати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оточуючим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речі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які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є для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людини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особливо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значущими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остаточно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упорядковувати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справи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миритися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з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давніми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ворогами. </a:t>
            </a:r>
            <a:endParaRPr lang="en-US" b="1" i="0" dirty="0" smtClean="0">
              <a:solidFill>
                <a:srgbClr val="3B3835"/>
              </a:solidFill>
              <a:effectLst/>
              <a:latin typeface="Bookman Old Style" panose="02050604050505020204" pitchFamily="18" charset="0"/>
              <a:cs typeface="FrankRuehl" panose="020E0503060101010101" pitchFamily="34" charset="-79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2.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Демонструвати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радикальні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зміни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в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поведінці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такі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як:</a:t>
            </a:r>
            <a:endParaRPr lang="en-US" b="1" i="0" dirty="0" smtClean="0">
              <a:solidFill>
                <a:srgbClr val="3B3835"/>
              </a:solidFill>
              <a:effectLst/>
              <a:latin typeface="Bookman Old Style" panose="02050604050505020204" pitchFamily="18" charset="0"/>
              <a:cs typeface="FrankRuehl" panose="020E0503060101010101" pitchFamily="34" charset="-79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• в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їжі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–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їсти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замало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або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забагато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; </a:t>
            </a:r>
            <a:endParaRPr lang="en-US" b="1" i="0" dirty="0" smtClean="0">
              <a:solidFill>
                <a:srgbClr val="3B3835"/>
              </a:solidFill>
              <a:effectLst/>
              <a:latin typeface="Bookman Old Style" panose="02050604050505020204" pitchFamily="18" charset="0"/>
              <a:cs typeface="FrankRuehl" panose="020E0503060101010101" pitchFamily="34" charset="-79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• у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сні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–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спати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занадто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мало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або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занадто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багато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; </a:t>
            </a:r>
            <a:endParaRPr lang="en-US" b="1" i="0" dirty="0" smtClean="0">
              <a:solidFill>
                <a:srgbClr val="3B3835"/>
              </a:solidFill>
              <a:effectLst/>
              <a:latin typeface="Bookman Old Style" panose="02050604050505020204" pitchFamily="18" charset="0"/>
              <a:cs typeface="FrankRuehl" panose="020E0503060101010101" pitchFamily="34" charset="-79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• у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зовнішньому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вигляді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– стати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неохайним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; </a:t>
            </a:r>
            <a:endParaRPr lang="en-US" b="1" i="0" dirty="0" smtClean="0">
              <a:solidFill>
                <a:srgbClr val="3B3835"/>
              </a:solidFill>
              <a:effectLst/>
              <a:latin typeface="Bookman Old Style" panose="02050604050505020204" pitchFamily="18" charset="0"/>
              <a:cs typeface="FrankRuehl" panose="020E0503060101010101" pitchFamily="34" charset="-79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• у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шкільних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звичках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–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пропускати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заняття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не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виконувати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домашніх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завдань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уникати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спілкування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з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однокласниками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бути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дратівливим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похмурим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перебувати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в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пригніченому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настрої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; </a:t>
            </a:r>
            <a:endParaRPr lang="en-US" b="1" i="0" dirty="0" smtClean="0">
              <a:solidFill>
                <a:srgbClr val="3B3835"/>
              </a:solidFill>
              <a:effectLst/>
              <a:latin typeface="Bookman Old Style" panose="02050604050505020204" pitchFamily="18" charset="0"/>
              <a:cs typeface="FrankRuehl" panose="020E0503060101010101" pitchFamily="34" charset="-79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•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замкнутися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відсторонитися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від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родини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й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друзів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; </a:t>
            </a:r>
            <a:endParaRPr lang="en-US" b="1" i="0" dirty="0" smtClean="0">
              <a:solidFill>
                <a:srgbClr val="3B3835"/>
              </a:solidFill>
              <a:effectLst/>
              <a:latin typeface="Bookman Old Style" panose="02050604050505020204" pitchFamily="18" charset="0"/>
              <a:cs typeface="FrankRuehl" panose="020E0503060101010101" pitchFamily="34" charset="-79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• бути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надмірно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діяльним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або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навпаки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байдужим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до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навколишнього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світу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відчувати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поперемінно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то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раптову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ейфорію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то напади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розпачу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.</a:t>
            </a:r>
            <a:endParaRPr lang="en-US" b="1" i="0" dirty="0" smtClean="0">
              <a:solidFill>
                <a:srgbClr val="3B3835"/>
              </a:solidFill>
              <a:effectLst/>
              <a:latin typeface="Bookman Old Style" panose="02050604050505020204" pitchFamily="18" charset="0"/>
              <a:cs typeface="FrankRuehl" panose="020E0503060101010101" pitchFamily="34" charset="-79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3.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Проявляти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ознаки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безпорадності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,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безнадійності</a:t>
            </a:r>
            <a:r>
              <a:rPr lang="ru-RU" b="1" i="0" dirty="0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 й </a:t>
            </a:r>
            <a:r>
              <a:rPr lang="ru-RU" b="1" i="0" dirty="0" err="1" smtClean="0">
                <a:solidFill>
                  <a:srgbClr val="3B3835"/>
                </a:solidFill>
                <a:effectLst/>
                <a:latin typeface="Bookman Old Style" panose="02050604050505020204" pitchFamily="18" charset="0"/>
                <a:cs typeface="FrankRuehl" panose="020E0503060101010101" pitchFamily="34" charset="-79"/>
              </a:rPr>
              <a:t>розпачу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815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87947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Ситуаційні ознаки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3925"/>
            <a:ext cx="11353800" cy="59594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Людина </a:t>
            </a:r>
            <a:r>
              <a:rPr lang="ru-RU" b="1" dirty="0" err="1">
                <a:latin typeface="Bookman Old Style" panose="02050604050505020204" pitchFamily="18" charset="0"/>
              </a:rPr>
              <a:t>може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зважитися</a:t>
            </a:r>
            <a:r>
              <a:rPr lang="ru-RU" b="1" dirty="0">
                <a:latin typeface="Bookman Old Style" panose="02050604050505020204" pitchFamily="18" charset="0"/>
              </a:rPr>
              <a:t> на </a:t>
            </a:r>
            <a:r>
              <a:rPr lang="ru-RU" b="1" dirty="0" err="1">
                <a:latin typeface="Bookman Old Style" panose="02050604050505020204" pitchFamily="18" charset="0"/>
              </a:rPr>
              <a:t>самогубство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latin typeface="Bookman Old Style" panose="02050604050505020204" pitchFamily="18" charset="0"/>
              </a:rPr>
              <a:t>якщо</a:t>
            </a:r>
            <a:r>
              <a:rPr lang="ru-RU" b="1" dirty="0">
                <a:latin typeface="Bookman Old Style" panose="02050604050505020204" pitchFamily="18" charset="0"/>
              </a:rPr>
              <a:t> вона</a:t>
            </a:r>
            <a:r>
              <a:rPr lang="ru-RU" b="1" dirty="0" smtClean="0">
                <a:latin typeface="Bookman Old Style" panose="02050604050505020204" pitchFamily="18" charset="0"/>
              </a:rPr>
              <a:t>: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1. </a:t>
            </a:r>
            <a:r>
              <a:rPr lang="ru-RU" b="1" dirty="0" err="1">
                <a:latin typeface="Bookman Old Style" panose="02050604050505020204" pitchFamily="18" charset="0"/>
              </a:rPr>
              <a:t>Соціально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ізольована</a:t>
            </a:r>
            <a:r>
              <a:rPr lang="ru-RU" b="1" dirty="0">
                <a:latin typeface="Bookman Old Style" panose="02050604050505020204" pitchFamily="18" charset="0"/>
              </a:rPr>
              <a:t> (не </a:t>
            </a:r>
            <a:r>
              <a:rPr lang="ru-RU" b="1" dirty="0" err="1">
                <a:latin typeface="Bookman Old Style" panose="02050604050505020204" pitchFamily="18" charset="0"/>
              </a:rPr>
              <a:t>має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друзів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або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має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тільки</a:t>
            </a:r>
            <a:r>
              <a:rPr lang="ru-RU" b="1" dirty="0">
                <a:latin typeface="Bookman Old Style" panose="02050604050505020204" pitchFamily="18" charset="0"/>
              </a:rPr>
              <a:t> одного друга), </a:t>
            </a:r>
            <a:r>
              <a:rPr lang="ru-RU" b="1" dirty="0" err="1">
                <a:latin typeface="Bookman Old Style" panose="02050604050505020204" pitchFamily="18" charset="0"/>
              </a:rPr>
              <a:t>почувається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знедоленою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2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Живе</a:t>
            </a:r>
            <a:r>
              <a:rPr lang="ru-RU" b="1" dirty="0">
                <a:latin typeface="Bookman Old Style" panose="02050604050505020204" pitchFamily="18" charset="0"/>
              </a:rPr>
              <a:t> в </a:t>
            </a:r>
            <a:r>
              <a:rPr lang="ru-RU" b="1" dirty="0" err="1">
                <a:latin typeface="Bookman Old Style" panose="02050604050505020204" pitchFamily="18" charset="0"/>
              </a:rPr>
              <a:t>нестабільному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оточенні</a:t>
            </a:r>
            <a:r>
              <a:rPr lang="ru-RU" b="1" dirty="0">
                <a:latin typeface="Bookman Old Style" panose="02050604050505020204" pitchFamily="18" charset="0"/>
              </a:rPr>
              <a:t> (</a:t>
            </a:r>
            <a:r>
              <a:rPr lang="ru-RU" b="1" dirty="0" err="1">
                <a:latin typeface="Bookman Old Style" panose="02050604050505020204" pitchFamily="18" charset="0"/>
              </a:rPr>
              <a:t>серйозна</a:t>
            </a:r>
            <a:r>
              <a:rPr lang="ru-RU" b="1" dirty="0">
                <a:latin typeface="Bookman Old Style" panose="02050604050505020204" pitchFamily="18" charset="0"/>
              </a:rPr>
              <a:t> криза в </a:t>
            </a:r>
            <a:r>
              <a:rPr lang="ru-RU" b="1" dirty="0" err="1">
                <a:latin typeface="Bookman Old Style" panose="02050604050505020204" pitchFamily="18" charset="0"/>
              </a:rPr>
              <a:t>родині</a:t>
            </a:r>
            <a:r>
              <a:rPr lang="ru-RU" b="1" dirty="0">
                <a:latin typeface="Bookman Old Style" panose="02050604050505020204" pitchFamily="18" charset="0"/>
              </a:rPr>
              <a:t> – у </a:t>
            </a:r>
            <a:r>
              <a:rPr lang="ru-RU" b="1" dirty="0" err="1">
                <a:latin typeface="Bookman Old Style" panose="02050604050505020204" pitchFamily="18" charset="0"/>
              </a:rPr>
              <a:t>взаєминах</a:t>
            </a:r>
            <a:r>
              <a:rPr lang="ru-RU" b="1" dirty="0">
                <a:latin typeface="Bookman Old Style" panose="02050604050505020204" pitchFamily="18" charset="0"/>
              </a:rPr>
              <a:t> з батьками </a:t>
            </a:r>
            <a:r>
              <a:rPr lang="ru-RU" b="1" dirty="0" err="1">
                <a:latin typeface="Bookman Old Style" panose="02050604050505020204" pitchFamily="18" charset="0"/>
              </a:rPr>
              <a:t>або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між</a:t>
            </a:r>
            <a:r>
              <a:rPr lang="ru-RU" b="1" dirty="0">
                <a:latin typeface="Bookman Old Style" panose="02050604050505020204" pitchFamily="18" charset="0"/>
              </a:rPr>
              <a:t> батьками; </a:t>
            </a:r>
            <a:r>
              <a:rPr lang="ru-RU" b="1" dirty="0" err="1">
                <a:latin typeface="Bookman Old Style" panose="02050604050505020204" pitchFamily="18" charset="0"/>
              </a:rPr>
              <a:t>алкоголізм</a:t>
            </a:r>
            <a:r>
              <a:rPr lang="ru-RU" b="1" dirty="0">
                <a:latin typeface="Bookman Old Style" panose="02050604050505020204" pitchFamily="18" charset="0"/>
              </a:rPr>
              <a:t> – </a:t>
            </a:r>
            <a:r>
              <a:rPr lang="ru-RU" b="1" dirty="0" err="1">
                <a:latin typeface="Bookman Old Style" panose="02050604050505020204" pitchFamily="18" charset="0"/>
              </a:rPr>
              <a:t>особиста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або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сімейна</a:t>
            </a:r>
            <a:r>
              <a:rPr lang="ru-RU" b="1" dirty="0">
                <a:latin typeface="Bookman Old Style" panose="02050604050505020204" pitchFamily="18" charset="0"/>
              </a:rPr>
              <a:t> проблема).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3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Почуває</a:t>
            </a:r>
            <a:r>
              <a:rPr lang="ru-RU" b="1" dirty="0">
                <a:latin typeface="Bookman Old Style" panose="02050604050505020204" pitchFamily="18" charset="0"/>
              </a:rPr>
              <a:t> себе жертвою </a:t>
            </a:r>
            <a:r>
              <a:rPr lang="ru-RU" b="1" dirty="0" err="1">
                <a:latin typeface="Bookman Old Style" panose="02050604050505020204" pitchFamily="18" charset="0"/>
              </a:rPr>
              <a:t>насильства</a:t>
            </a:r>
            <a:r>
              <a:rPr lang="ru-RU" b="1" dirty="0">
                <a:latin typeface="Bookman Old Style" panose="02050604050505020204" pitchFamily="18" charset="0"/>
              </a:rPr>
              <a:t> – </a:t>
            </a:r>
            <a:r>
              <a:rPr lang="ru-RU" b="1" dirty="0" err="1">
                <a:latin typeface="Bookman Old Style" panose="02050604050505020204" pitchFamily="18" charset="0"/>
              </a:rPr>
              <a:t>фізичного</a:t>
            </a:r>
            <a:r>
              <a:rPr lang="ru-RU" b="1" dirty="0">
                <a:latin typeface="Bookman Old Style" panose="02050604050505020204" pitchFamily="18" charset="0"/>
              </a:rPr>
              <a:t>, сексуального </a:t>
            </a:r>
            <a:r>
              <a:rPr lang="ru-RU" b="1" dirty="0" err="1">
                <a:latin typeface="Bookman Old Style" panose="02050604050505020204" pitchFamily="18" charset="0"/>
              </a:rPr>
              <a:t>або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емоційного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4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Уживала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раніше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спроби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суїциду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5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Має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схильність</a:t>
            </a:r>
            <a:r>
              <a:rPr lang="ru-RU" b="1" dirty="0">
                <a:latin typeface="Bookman Old Style" panose="02050604050505020204" pitchFamily="18" charset="0"/>
              </a:rPr>
              <a:t> до </a:t>
            </a:r>
            <a:r>
              <a:rPr lang="ru-RU" b="1" dirty="0" err="1">
                <a:latin typeface="Bookman Old Style" panose="02050604050505020204" pitchFamily="18" charset="0"/>
              </a:rPr>
              <a:t>самогубства</a:t>
            </a:r>
            <a:r>
              <a:rPr lang="ru-RU" b="1" dirty="0">
                <a:latin typeface="Bookman Old Style" panose="02050604050505020204" pitchFamily="18" charset="0"/>
              </a:rPr>
              <a:t> через те, </a:t>
            </a:r>
            <a:r>
              <a:rPr lang="ru-RU" b="1" dirty="0" err="1">
                <a:latin typeface="Bookman Old Style" panose="02050604050505020204" pitchFamily="18" charset="0"/>
              </a:rPr>
              <a:t>що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його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скоїв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хтось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із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друзів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latin typeface="Bookman Old Style" panose="02050604050505020204" pitchFamily="18" charset="0"/>
              </a:rPr>
              <a:t>знайомих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або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членів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родини</a:t>
            </a:r>
            <a:r>
              <a:rPr lang="ru-RU" b="1" dirty="0" smtClean="0">
                <a:latin typeface="Bookman Old Style" panose="02050604050505020204" pitchFamily="18" charset="0"/>
              </a:rPr>
              <a:t>.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6. Перенесла </a:t>
            </a:r>
            <a:r>
              <a:rPr lang="ru-RU" b="1" dirty="0" err="1">
                <a:latin typeface="Bookman Old Style" panose="02050604050505020204" pitchFamily="18" charset="0"/>
              </a:rPr>
              <a:t>важку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втрату</a:t>
            </a:r>
            <a:r>
              <a:rPr lang="ru-RU" b="1" dirty="0">
                <a:latin typeface="Bookman Old Style" panose="02050604050505020204" pitchFamily="18" charset="0"/>
              </a:rPr>
              <a:t> (смерть </a:t>
            </a:r>
            <a:r>
              <a:rPr lang="ru-RU" b="1" dirty="0" err="1">
                <a:latin typeface="Bookman Old Style" panose="02050604050505020204" pitchFamily="18" charset="0"/>
              </a:rPr>
              <a:t>когось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із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близьких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latin typeface="Bookman Old Style" panose="02050604050505020204" pitchFamily="18" charset="0"/>
              </a:rPr>
              <a:t>розлучення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батьків</a:t>
            </a:r>
            <a:r>
              <a:rPr lang="ru-RU" b="1" dirty="0">
                <a:latin typeface="Bookman Old Style" panose="02050604050505020204" pitchFamily="18" charset="0"/>
              </a:rPr>
              <a:t>). 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7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Занадто</a:t>
            </a:r>
            <a:r>
              <a:rPr lang="ru-RU" b="1" dirty="0">
                <a:latin typeface="Bookman Old Style" panose="02050604050505020204" pitchFamily="18" charset="0"/>
              </a:rPr>
              <a:t> критично </a:t>
            </a:r>
            <a:r>
              <a:rPr lang="ru-RU" b="1" dirty="0" err="1">
                <a:latin typeface="Bookman Old Style" panose="02050604050505020204" pitchFamily="18" charset="0"/>
              </a:rPr>
              <a:t>налаштована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щодо</a:t>
            </a:r>
            <a:r>
              <a:rPr lang="ru-RU" b="1" dirty="0">
                <a:latin typeface="Bookman Old Style" panose="02050604050505020204" pitchFamily="18" charset="0"/>
              </a:rPr>
              <a:t> себе.</a:t>
            </a:r>
            <a:endParaRPr lang="uk-UA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4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и для презентац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0" y="0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36525"/>
            <a:ext cx="11633200" cy="11207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Десять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основних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мотивів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суїцидальної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поведінки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серед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молоді</a:t>
            </a:r>
            <a:endParaRPr lang="uk-UA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1257300"/>
            <a:ext cx="11315700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Bookman Old Style" panose="02050604050505020204" pitchFamily="18" charset="0"/>
              </a:rPr>
              <a:t>1. Переживання образи, одинокості, відчуженості, неможливість бути </a:t>
            </a:r>
            <a:r>
              <a:rPr lang="uk-UA" b="1" dirty="0" smtClean="0">
                <a:latin typeface="Bookman Old Style" panose="02050604050505020204" pitchFamily="18" charset="0"/>
              </a:rPr>
              <a:t>зрозумілим</a:t>
            </a:r>
            <a:r>
              <a:rPr lang="uk-UA" b="1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latin typeface="Bookman Old Style" panose="02050604050505020204" pitchFamily="18" charset="0"/>
              </a:rPr>
              <a:t>2</a:t>
            </a:r>
            <a:r>
              <a:rPr lang="uk-UA" b="1" dirty="0">
                <a:latin typeface="Bookman Old Style" panose="02050604050505020204" pitchFamily="18" charset="0"/>
              </a:rPr>
              <a:t>. Реальна або уявна втрата батьківської любові, нерозділене кохання, ревнощі.</a:t>
            </a:r>
          </a:p>
          <a:p>
            <a:pPr marL="0" indent="0">
              <a:buNone/>
            </a:pPr>
            <a:r>
              <a:rPr lang="uk-UA" b="1" dirty="0" smtClean="0">
                <a:latin typeface="Bookman Old Style" panose="02050604050505020204" pitchFamily="18" charset="0"/>
              </a:rPr>
              <a:t>3</a:t>
            </a:r>
            <a:r>
              <a:rPr lang="uk-UA" b="1" dirty="0">
                <a:latin typeface="Bookman Old Style" panose="02050604050505020204" pitchFamily="18" charset="0"/>
              </a:rPr>
              <a:t>. Переживання, пов'язані із смертю одного з батьків, розлученням батьків.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0" y="3819523"/>
            <a:ext cx="3716500" cy="278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93" y="3808544"/>
            <a:ext cx="4229100" cy="2809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нерозділене кох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60" y="4486457"/>
            <a:ext cx="3724273" cy="214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54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504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FrankRuehl</vt:lpstr>
      <vt:lpstr>Helvetica Neue</vt:lpstr>
      <vt:lpstr>Тема Office</vt:lpstr>
      <vt:lpstr>ПРОФІЛАКТИКА СУЇЦИДАЛЬНОЇ ПОВЕДІНКИ У ПІДЛІТКІВ   БАТЬКІВСЬКИЙ ВСЕОБУЧ </vt:lpstr>
      <vt:lpstr>ЖИТТЯ МОЛОДОГО ПОКОЛІННЯ - КРИШТАЛЕВА ВАЗА, ЯКА В БУДЬ-ЯКИЙ МОМЕНТ МОЖЕ ”ЗІРВАТИСЯ” В ”БЕЗОДНЮ НЕПОРОЗУМІННЯ” ТА  ”Р О З Б И Т И С Я…”</vt:lpstr>
      <vt:lpstr>Презентация PowerPoint</vt:lpstr>
      <vt:lpstr>Презентация PowerPoint</vt:lpstr>
      <vt:lpstr>Якщо людина серйозно замислила самогубство, то зазвичай про це можна здогадатися за характерними ознаками, які поділяються на три групи: словесні, поведінкові й ситуаційні.</vt:lpstr>
      <vt:lpstr>Словесні ознаки</vt:lpstr>
      <vt:lpstr>Поведінкові ознаки </vt:lpstr>
      <vt:lpstr>Ситуаційні ознаки</vt:lpstr>
      <vt:lpstr>Десять основних мотивів суїцидальної поведінки серед молоді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18</cp:revision>
  <dcterms:created xsi:type="dcterms:W3CDTF">2017-04-06T15:55:51Z</dcterms:created>
  <dcterms:modified xsi:type="dcterms:W3CDTF">2024-03-20T19:58:29Z</dcterms:modified>
</cp:coreProperties>
</file>